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20574000" cx="36576000"/>
  <p:notesSz cx="6858000" cy="9144000"/>
  <p:embeddedFontLst>
    <p:embeddedFont>
      <p:font typeface="Montserrat SemiBold"/>
      <p:regular r:id="rId88"/>
      <p:bold r:id="rId89"/>
      <p:italic r:id="rId90"/>
      <p:boldItalic r:id="rId91"/>
    </p:embeddedFont>
    <p:embeddedFont>
      <p:font typeface="Helvetica Neue"/>
      <p:regular r:id="rId92"/>
      <p:bold r:id="rId93"/>
      <p:italic r:id="rId94"/>
      <p:boldItalic r:id="rId95"/>
    </p:embeddedFont>
    <p:embeddedFont>
      <p:font typeface="Handlee"/>
      <p:regular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8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0" orient="horz"/>
        <p:guide pos="115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MontserratSemiBold-regular.fntdata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MontserratSemiBold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HelveticaNeue-boldItalic.fntdata"/><Relationship Id="rId50" Type="http://schemas.openxmlformats.org/officeDocument/2006/relationships/slide" Target="slides/slide44.xml"/><Relationship Id="rId94" Type="http://schemas.openxmlformats.org/officeDocument/2006/relationships/font" Target="fonts/HelveticaNeue-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96" Type="http://schemas.openxmlformats.org/officeDocument/2006/relationships/font" Target="fonts/Handlee-regular.fntdata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MontserratSemiBold-boldItalic.fntdata"/><Relationship Id="rId90" Type="http://schemas.openxmlformats.org/officeDocument/2006/relationships/font" Target="fonts/MontserratSemiBold-italic.fntdata"/><Relationship Id="rId93" Type="http://schemas.openxmlformats.org/officeDocument/2006/relationships/font" Target="fonts/HelveticaNeue-bold.fntdata"/><Relationship Id="rId92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github/gitignore" TargetMode="External"/><Relationship Id="rId3" Type="http://schemas.openxmlformats.org/officeDocument/2006/relationships/hyperlink" Target="https://en.wikipedia.org/wiki/Cache_(computing)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5cc10272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5cc10272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cc102728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cc102728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c10272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c10272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cba9c45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cba9c45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In this video (objectives)…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An overview of PRIRP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Project &gt; Repo &gt; Ignore &gt; Remote &gt; Push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Do NOT try and follow along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After watching (learning outcomes)…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Have an outline understanding of the section's outcomes.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(Unique Video Reference: 1_UG_GIT)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29303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Stockio.com Stock Media</a:t>
            </a:r>
            <a:endParaRPr sz="1000">
              <a:solidFill>
                <a:srgbClr val="29303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29303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How To Show Hidden Files on MacOS</a:t>
            </a:r>
            <a:endParaRPr sz="1000">
              <a:solidFill>
                <a:srgbClr val="29303B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9303B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29303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 Course's Forum Tag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c102728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cc102728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102728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102728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9303B"/>
              </a:buClr>
              <a:buSzPts val="1000"/>
              <a:buFont typeface="Helvetica Neue"/>
              <a:buAutoNum type="arabicPeriod"/>
            </a:pPr>
            <a:r>
              <a:rPr lang="en-GB" sz="1000">
                <a:solidFill>
                  <a:srgbClr val="29303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 a </a:t>
            </a:r>
            <a:r>
              <a:rPr lang="en-GB" sz="1000">
                <a:solidFill>
                  <a:srgbClr val="29303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minimal</a:t>
            </a:r>
            <a:r>
              <a:rPr lang="en-GB" sz="1000">
                <a:solidFill>
                  <a:srgbClr val="29303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Unity sample project</a:t>
            </a:r>
            <a:endParaRPr sz="1000">
              <a:solidFill>
                <a:srgbClr val="29303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303B"/>
              </a:buClr>
              <a:buSzPts val="1000"/>
              <a:buFont typeface="Helvetica Neue"/>
              <a:buAutoNum type="arabicPeriod"/>
            </a:pPr>
            <a:r>
              <a:rPr lang="en-GB" sz="1000">
                <a:solidFill>
                  <a:srgbClr val="29303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Learn about the 100MB single file limit with git</a:t>
            </a:r>
            <a:endParaRPr sz="1000">
              <a:solidFill>
                <a:srgbClr val="29303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303B"/>
              </a:buClr>
              <a:buSzPts val="1000"/>
              <a:buFont typeface="Helvetica Neue"/>
              <a:buAutoNum type="arabicPeriod"/>
            </a:pPr>
            <a:r>
              <a:rPr lang="en-GB" sz="1000">
                <a:solidFill>
                  <a:srgbClr val="29303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Know where to find your project on disc</a:t>
            </a:r>
            <a:endParaRPr sz="1000">
              <a:solidFill>
                <a:srgbClr val="29303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c102728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c102728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cc102728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cc102728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cc5b90e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cc5b90e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Show hidden files in Explorer / Finder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Create new local repository in SourceTree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Notice the .git folder that’s created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Demonstrate how SourceTree bookmarks work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Show hidden files on Mac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c102728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c102728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c6968a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c6968a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Ignore the Library folder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Observe the .gitignore folder that’s created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See GitHub’s list of .gitignore files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Update with the latest Unity .gitignore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https://github.com/github/gitignore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https://en.wikipedia.org/wiki/Cache_(computing)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cc5b90ea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cc5b90ea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cc6968a9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cc6968a9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https://community.gamedev.tv/tags/git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Stage your file changes consciously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Write a meaningful commit message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Take a quick look at the history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Make another project change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Stage and commit these new changes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Congratulations on starting to build a history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c6968a9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c6968a9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4b7690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4b7690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d4b76904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d4b76904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d4b7690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d4b7690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d4b7690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d4b7690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Sometimes called “origin”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d4b76904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d4b76904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d4b76904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d4b76904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d4b76904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d4b76904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cba9c45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cba9c45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cc6968a9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cc6968a9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d4b76904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d4b76904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d4b76904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d4b76904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5b10470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d5b10470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d5b1047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d5b1047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d5b10470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d5b10470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d5b10470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d5b10470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d5b1047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d5b1047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d5d5d65f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d5d5d65f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5d5d65f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d5d5d65f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baeffb9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baeffb9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d5d5d65f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d5d5d65f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d5d5d65f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d5d5d65f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d5d5d65f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d5d5d65f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d5d5d65f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d5d5d65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d5d5d65f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d5d5d65f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d5d5d65f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d5d5d65f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d5d5d65f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d5d5d65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d2e46f7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d2e46f7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d2e46f7c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d2e46f7c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d2e46f7c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d2e46f7c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baeffb9e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baeffb9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2e46f7c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d2e46f7c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d2e46f7c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d2e46f7c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d2e46f7c0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d2e46f7c0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d2e46f7c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d2e46f7c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d2e46f7c0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d2e46f7c0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d2e46f7c0_2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d2e46f7c0_2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d2e46f7c0_2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d2e46f7c0_2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ecad223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ecad223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ecad223c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ecad223c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ecad223c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ecad223c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baeffb9e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baeffb9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ecad223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ecad223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ecad223c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ecad223c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d81975a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d81975a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d853ec97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d853ec9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d853ec97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d853ec9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d853ec97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d853ec9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d853ec97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d853ec9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d853ec97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d853ec97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d853ec9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d853ec9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edacd0d9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edacd0d9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cba9c4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cba9c4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edacd0d9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edacd0d9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d853ec97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d853ec97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edacd0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edacd0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edacd0d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edacd0d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edacd0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edacd0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edacd0d9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edacd0d9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edacd0d9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edacd0d9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edacd0d9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edacd0d9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edacd0d9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edacd0d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edacd0d90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edacd0d9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cba9c45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cba9c45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edacd0d90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edacd0d9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edacd0d9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edacd0d9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ba9c45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ba9c45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rs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46833" y="29783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65700" lIns="365700" spcFirstLastPara="1" rIns="365700" wrap="square" tIns="36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●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○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■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●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○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■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●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○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■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246800" y="11336500"/>
            <a:ext cx="34082400" cy="3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00" lIns="365700" spcFirstLastPara="1" rIns="365700" wrap="square" tIns="36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Montserrat SemiBold"/>
              <a:buNone/>
              <a:defRPr sz="1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Montserrat SemiBold"/>
              <a:buNone/>
              <a:defRPr sz="1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Montserrat SemiBold"/>
              <a:buNone/>
              <a:defRPr sz="1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Montserrat SemiBold"/>
              <a:buNone/>
              <a:defRPr sz="1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Montserrat SemiBold"/>
              <a:buNone/>
              <a:defRPr sz="1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Montserrat SemiBold"/>
              <a:buNone/>
              <a:defRPr sz="1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Montserrat SemiBold"/>
              <a:buNone/>
              <a:defRPr sz="1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Montserrat SemiBold"/>
              <a:buNone/>
              <a:defRPr sz="1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Montserrat SemiBold"/>
              <a:buNone/>
              <a:defRPr sz="1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2340200" y="16634200"/>
            <a:ext cx="11895600" cy="18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https://gDev.tv/gitSlides</a:t>
            </a:r>
            <a:endParaRPr sz="5600">
              <a:solidFill>
                <a:srgbClr val="F3F3F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ctur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00" lIns="365700" spcFirstLastPara="1" rIns="365700" wrap="square" tIns="36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Font typeface="Montserrat SemiBold"/>
              <a:buChar char="●"/>
              <a:defRPr sz="20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Char char="○"/>
              <a:defRPr sz="20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Char char="■"/>
              <a:defRPr sz="20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Char char="●"/>
              <a:defRPr sz="20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Char char="○"/>
              <a:defRPr sz="20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Char char="■"/>
              <a:defRPr sz="20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Char char="●"/>
              <a:defRPr sz="20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Char char="○"/>
              <a:defRPr sz="20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00"/>
              <a:buChar char="■"/>
              <a:defRPr sz="20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12340200" y="16634200"/>
            <a:ext cx="11895600" cy="18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>
                <a:solidFill>
                  <a:srgbClr val="F3F3F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https://gDev.tv/gitSlides</a:t>
            </a:r>
            <a:endParaRPr sz="5600">
              <a:solidFill>
                <a:srgbClr val="F3F3F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/>
          <p:nvPr/>
        </p:nvSpPr>
        <p:spPr>
          <a:xfrm>
            <a:off x="0" y="7828450"/>
            <a:ext cx="36576000" cy="3960000"/>
          </a:xfrm>
          <a:prstGeom prst="rect">
            <a:avLst/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6"/>
          <p:cNvSpPr txBox="1"/>
          <p:nvPr>
            <p:ph type="title"/>
          </p:nvPr>
        </p:nvSpPr>
        <p:spPr>
          <a:xfrm>
            <a:off x="925100" y="8568850"/>
            <a:ext cx="34154400" cy="24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00" lIns="365700" spcFirstLastPara="1" rIns="365700" wrap="square" tIns="3657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600"/>
              <a:buFont typeface="Helvetica Neue"/>
              <a:buNone/>
              <a:defRPr b="1" i="0" sz="136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355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11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016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3716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7272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0828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3876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27432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6"/>
          <p:cNvSpPr txBox="1"/>
          <p:nvPr/>
        </p:nvSpPr>
        <p:spPr>
          <a:xfrm>
            <a:off x="15358500" y="350450"/>
            <a:ext cx="58587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Unity 2019.1</a:t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" name="Google Shape;24;p6"/>
          <p:cNvGrpSpPr/>
          <p:nvPr/>
        </p:nvGrpSpPr>
        <p:grpSpPr>
          <a:xfrm>
            <a:off x="-157532" y="-639498"/>
            <a:ext cx="12592458" cy="3802051"/>
            <a:chOff x="-196975" y="-143075"/>
            <a:chExt cx="6432600" cy="1942200"/>
          </a:xfrm>
        </p:grpSpPr>
        <p:sp>
          <p:nvSpPr>
            <p:cNvPr id="25" name="Google Shape;25;p6"/>
            <p:cNvSpPr/>
            <p:nvPr/>
          </p:nvSpPr>
          <p:spPr>
            <a:xfrm>
              <a:off x="-196975" y="-143075"/>
              <a:ext cx="6432600" cy="19422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FFF">
                <a:alpha val="9038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" name="Google Shape;2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7818" y="354257"/>
              <a:ext cx="5743125" cy="124051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llenge">
  <p:cSld name="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000000">
              <a:alpha val="73160"/>
            </a:srgbClr>
          </a:solidFill>
          <a:ln>
            <a:noFill/>
          </a:ln>
        </p:spPr>
        <p:txBody>
          <a:bodyPr anchorCtr="0" anchor="ctr" bIns="107100" lIns="107100" spcFirstLastPara="1" rIns="107100" wrap="square" tIns="107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5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00" lIns="365700" spcFirstLastPara="1" rIns="365700" wrap="square" tIns="36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355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11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016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3716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727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082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3876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2743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00" lIns="365700" spcFirstLastPara="1" rIns="365700" wrap="square" tIns="365700">
            <a:noAutofit/>
          </a:bodyPr>
          <a:lstStyle>
            <a:lvl1pPr indent="-914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0"/>
              <a:buFont typeface="Helvetica Neue"/>
              <a:buChar char="●"/>
              <a:defRPr b="0" i="0" sz="10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38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○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8382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■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8382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●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8382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○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8382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■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8382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●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8382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○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8382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■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Google Shape;31;p7"/>
          <p:cNvSpPr/>
          <p:nvPr/>
        </p:nvSpPr>
        <p:spPr>
          <a:xfrm>
            <a:off x="0" y="0"/>
            <a:ext cx="36576000" cy="19872300"/>
          </a:xfrm>
          <a:prstGeom prst="frame">
            <a:avLst>
              <a:gd fmla="val 3618" name="adj1"/>
            </a:avLst>
          </a:prstGeom>
          <a:solidFill>
            <a:srgbClr val="17AA1C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2" name="Google Shape;32;p7"/>
          <p:cNvSpPr/>
          <p:nvPr/>
        </p:nvSpPr>
        <p:spPr>
          <a:xfrm>
            <a:off x="32763131" y="16058869"/>
            <a:ext cx="6314400" cy="6314400"/>
          </a:xfrm>
          <a:prstGeom prst="pie">
            <a:avLst>
              <a:gd fmla="val 10778385" name="adj1"/>
              <a:gd fmla="val 16177414" name="adj2"/>
            </a:avLst>
          </a:prstGeom>
          <a:solidFill>
            <a:srgbClr val="17AA1C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Controls pause.svg - Wikimedia Commons"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739297" y="16911446"/>
            <a:ext cx="2105250" cy="2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02425"/>
            <a:ext cx="365760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Slide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76100" y="0"/>
            <a:ext cx="36576000" cy="20574000"/>
          </a:xfrm>
          <a:prstGeom prst="rect">
            <a:avLst/>
          </a:prstGeom>
          <a:solidFill>
            <a:srgbClr val="000000">
              <a:alpha val="63460"/>
            </a:srgbClr>
          </a:solidFill>
          <a:ln>
            <a:noFill/>
          </a:ln>
        </p:spPr>
        <p:txBody>
          <a:bodyPr anchorCtr="0" anchor="ctr" bIns="107100" lIns="107100" spcFirstLastPara="1" rIns="107100" wrap="square" tIns="107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5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720100" y="1068200"/>
            <a:ext cx="332880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00" lIns="365700" spcFirstLastPara="1" rIns="365700" wrap="square" tIns="36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355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112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016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3716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7272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082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3876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27432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Helvetica Neue"/>
              <a:buNone/>
              <a:defRPr b="1" i="0" sz="1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00" lIns="365700" spcFirstLastPara="1" rIns="365700" wrap="square" tIns="365700">
            <a:noAutofit/>
          </a:bodyPr>
          <a:lstStyle>
            <a:lvl1pPr indent="-914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0"/>
              <a:buFont typeface="Helvetica Neue"/>
              <a:buChar char="●"/>
              <a:defRPr b="0" i="0" sz="10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38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○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838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■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838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●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838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○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838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■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838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●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838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○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838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Char char="■"/>
              <a:defRPr b="0" i="0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602425"/>
            <a:ext cx="365760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7903722" y="19529227"/>
            <a:ext cx="7416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100" lIns="107100" spcFirstLastPara="1" rIns="107100" wrap="square" tIns="107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5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00" lIns="365700" spcFirstLastPara="1" rIns="365700" wrap="square" tIns="365700">
            <a:noAutofit/>
          </a:bodyPr>
          <a:lstStyle>
            <a:lvl1pPr lvl="0" algn="r">
              <a:buNone/>
              <a:defRPr sz="4000">
                <a:solidFill>
                  <a:schemeClr val="dk2"/>
                </a:solidFill>
              </a:defRPr>
            </a:lvl1pPr>
            <a:lvl2pPr lvl="1" algn="r">
              <a:buNone/>
              <a:defRPr sz="4000">
                <a:solidFill>
                  <a:schemeClr val="dk2"/>
                </a:solidFill>
              </a:defRPr>
            </a:lvl2pPr>
            <a:lvl3pPr lvl="2" algn="r">
              <a:buNone/>
              <a:defRPr sz="4000">
                <a:solidFill>
                  <a:schemeClr val="dk2"/>
                </a:solidFill>
              </a:defRPr>
            </a:lvl3pPr>
            <a:lvl4pPr lvl="3" algn="r">
              <a:buNone/>
              <a:defRPr sz="4000">
                <a:solidFill>
                  <a:schemeClr val="dk2"/>
                </a:solidFill>
              </a:defRPr>
            </a:lvl4pPr>
            <a:lvl5pPr lvl="4" algn="r">
              <a:buNone/>
              <a:defRPr sz="4000">
                <a:solidFill>
                  <a:schemeClr val="dk2"/>
                </a:solidFill>
              </a:defRPr>
            </a:lvl5pPr>
            <a:lvl6pPr lvl="5" algn="r">
              <a:buNone/>
              <a:defRPr sz="4000">
                <a:solidFill>
                  <a:schemeClr val="dk2"/>
                </a:solidFill>
              </a:defRPr>
            </a:lvl6pPr>
            <a:lvl7pPr lvl="6" algn="r">
              <a:buNone/>
              <a:defRPr sz="4000">
                <a:solidFill>
                  <a:schemeClr val="dk2"/>
                </a:solidFill>
              </a:defRPr>
            </a:lvl7pPr>
            <a:lvl8pPr lvl="7" algn="r">
              <a:buNone/>
              <a:defRPr sz="4000">
                <a:solidFill>
                  <a:schemeClr val="dk2"/>
                </a:solidFill>
              </a:defRPr>
            </a:lvl8pPr>
            <a:lvl9pPr lvl="8" algn="r">
              <a:buNone/>
              <a:defRPr sz="4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CompleteUnityDeveloper2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1246833" y="2978300"/>
            <a:ext cx="34082400" cy="8210400"/>
          </a:xfrm>
          <a:prstGeom prst="rect">
            <a:avLst/>
          </a:prstGeom>
        </p:spPr>
        <p:txBody>
          <a:bodyPr anchorCtr="0" anchor="b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400">
                <a:latin typeface="Montserrat SemiBold"/>
                <a:ea typeface="Montserrat SemiBold"/>
                <a:cs typeface="Montserrat SemiBold"/>
                <a:sym typeface="Montserrat SemiBold"/>
              </a:rPr>
              <a:t>Git Smart</a:t>
            </a:r>
            <a:endParaRPr sz="36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246800" y="11336500"/>
            <a:ext cx="34082400" cy="317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 git the fun way through games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Unity &amp; Wrap-up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1246833" y="2978300"/>
            <a:ext cx="34082400" cy="8210400"/>
          </a:xfrm>
          <a:prstGeom prst="rect">
            <a:avLst/>
          </a:prstGeom>
        </p:spPr>
        <p:txBody>
          <a:bodyPr anchorCtr="0" anchor="b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400"/>
              <a:t>Section 2</a:t>
            </a:r>
            <a:endParaRPr sz="36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1246800" y="11336500"/>
            <a:ext cx="34082400" cy="317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git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&amp; Red Porcupines!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200" y="0"/>
            <a:ext cx="20167603" cy="201676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3612800" y="17544967"/>
            <a:ext cx="293505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FF9900"/>
                </a:solidFill>
              </a:rPr>
              <a:t>P</a:t>
            </a:r>
            <a:r>
              <a:rPr lang="en-GB" sz="9700">
                <a:solidFill>
                  <a:srgbClr val="FF9900"/>
                </a:solidFill>
              </a:rPr>
              <a:t>eople </a:t>
            </a:r>
            <a:r>
              <a:rPr b="1" lang="en-GB" sz="9700">
                <a:solidFill>
                  <a:srgbClr val="FF9900"/>
                </a:solidFill>
              </a:rPr>
              <a:t>R</a:t>
            </a:r>
            <a:r>
              <a:rPr lang="en-GB" sz="9700">
                <a:solidFill>
                  <a:srgbClr val="FF9900"/>
                </a:solidFill>
              </a:rPr>
              <a:t>arely </a:t>
            </a:r>
            <a:r>
              <a:rPr b="1" lang="en-GB" sz="9700">
                <a:solidFill>
                  <a:srgbClr val="FF9900"/>
                </a:solidFill>
              </a:rPr>
              <a:t>I</a:t>
            </a:r>
            <a:r>
              <a:rPr lang="en-GB" sz="9700">
                <a:solidFill>
                  <a:srgbClr val="FF9900"/>
                </a:solidFill>
              </a:rPr>
              <a:t>ncinerate </a:t>
            </a:r>
            <a:r>
              <a:rPr b="1" lang="en-GB" sz="9700">
                <a:solidFill>
                  <a:srgbClr val="FF9900"/>
                </a:solidFill>
              </a:rPr>
              <a:t>R</a:t>
            </a:r>
            <a:r>
              <a:rPr lang="en-GB" sz="9700">
                <a:solidFill>
                  <a:srgbClr val="FF9900"/>
                </a:solidFill>
              </a:rPr>
              <a:t>ed </a:t>
            </a:r>
            <a:r>
              <a:rPr b="1" lang="en-GB" sz="9700">
                <a:solidFill>
                  <a:srgbClr val="FF9900"/>
                </a:solidFill>
              </a:rPr>
              <a:t>P</a:t>
            </a:r>
            <a:r>
              <a:rPr lang="en-GB" sz="9700">
                <a:solidFill>
                  <a:srgbClr val="FF9900"/>
                </a:solidFill>
              </a:rPr>
              <a:t>orcupines!</a:t>
            </a:r>
            <a:endParaRPr sz="101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Setup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2217" y="6349117"/>
            <a:ext cx="7951566" cy="79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3612800" y="13368517"/>
            <a:ext cx="293505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EE7B19"/>
                </a:solidFill>
              </a:rPr>
              <a:t>Thanks Stockio.com !</a:t>
            </a:r>
            <a:endParaRPr sz="3200">
              <a:solidFill>
                <a:srgbClr val="EE7B19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6601433" y="11785450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P</a:t>
            </a:r>
            <a:r>
              <a:rPr lang="en-GB" sz="9700">
                <a:solidFill>
                  <a:srgbClr val="EE7B19"/>
                </a:solidFill>
              </a:rPr>
              <a:t>roject</a:t>
            </a:r>
            <a:endParaRPr sz="10100">
              <a:solidFill>
                <a:srgbClr val="EE7B19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4800" y="-725539"/>
            <a:ext cx="10351200" cy="1035116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8764600" y="8051233"/>
            <a:ext cx="5271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9900"/>
                </a:solidFill>
              </a:rPr>
              <a:t>PRIRP</a:t>
            </a:r>
            <a:endParaRPr sz="4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“When would </a:t>
            </a: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NOW</a:t>
            </a: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 be a good time to start?”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 Initialisation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917" y="6089983"/>
            <a:ext cx="7951566" cy="79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-1900500" y="13109383"/>
            <a:ext cx="293505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EE7B19"/>
                </a:solidFill>
              </a:rPr>
              <a:t>Thanks Stockio.com !</a:t>
            </a:r>
            <a:endParaRPr sz="3200">
              <a:solidFill>
                <a:srgbClr val="EE7B19"/>
              </a:solidFill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1468300" y="11629950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 ✓ </a:t>
            </a:r>
            <a:r>
              <a:rPr b="1" lang="en-GB" sz="9700">
                <a:solidFill>
                  <a:srgbClr val="EE7B19"/>
                </a:solidFill>
              </a:rPr>
              <a:t>P</a:t>
            </a:r>
            <a:r>
              <a:rPr lang="en-GB" sz="9700">
                <a:solidFill>
                  <a:srgbClr val="EE7B19"/>
                </a:solidFill>
              </a:rPr>
              <a:t>r</a:t>
            </a:r>
            <a:r>
              <a:rPr lang="en-GB" sz="9700">
                <a:solidFill>
                  <a:srgbClr val="EE7B19"/>
                </a:solidFill>
              </a:rPr>
              <a:t>o</a:t>
            </a:r>
            <a:r>
              <a:rPr lang="en-GB" sz="9700">
                <a:solidFill>
                  <a:srgbClr val="EE7B19"/>
                </a:solidFill>
              </a:rPr>
              <a:t>ject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2979033" y="84634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R</a:t>
            </a:r>
            <a:r>
              <a:rPr lang="en-GB" sz="9700">
                <a:solidFill>
                  <a:srgbClr val="EE7B19"/>
                </a:solidFill>
              </a:rPr>
              <a:t>epo</a:t>
            </a:r>
            <a:endParaRPr sz="10100">
              <a:solidFill>
                <a:srgbClr val="EE7B1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IGNORE Files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ctrTitle"/>
          </p:nvPr>
        </p:nvSpPr>
        <p:spPr>
          <a:xfrm>
            <a:off x="1246833" y="2978300"/>
            <a:ext cx="34082400" cy="8210400"/>
          </a:xfrm>
          <a:prstGeom prst="rect">
            <a:avLst/>
          </a:prstGeom>
        </p:spPr>
        <p:txBody>
          <a:bodyPr anchorCtr="0" anchor="b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400"/>
              <a:t>Section 1</a:t>
            </a:r>
            <a:endParaRPr sz="36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1246800" y="11336500"/>
            <a:ext cx="34082400" cy="317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&amp; Setup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917" y="6089983"/>
            <a:ext cx="7951566" cy="79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-1900500" y="13109383"/>
            <a:ext cx="293505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EE7B19"/>
                </a:solidFill>
              </a:rPr>
              <a:t>Thanks Stockio.com !</a:t>
            </a:r>
            <a:endParaRPr sz="3200">
              <a:solidFill>
                <a:srgbClr val="EE7B19"/>
              </a:solidFill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1468300" y="11629950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</a:t>
            </a:r>
            <a:r>
              <a:rPr b="1" lang="en-GB" sz="9700">
                <a:solidFill>
                  <a:srgbClr val="EE7B19"/>
                </a:solidFill>
              </a:rPr>
              <a:t>P</a:t>
            </a:r>
            <a:r>
              <a:rPr lang="en-GB" sz="9700">
                <a:solidFill>
                  <a:srgbClr val="EE7B19"/>
                </a:solidFill>
              </a:rPr>
              <a:t>roject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2979033" y="84634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</a:t>
            </a:r>
            <a:r>
              <a:rPr b="1" lang="en-GB" sz="9700">
                <a:solidFill>
                  <a:srgbClr val="EE7B19"/>
                </a:solidFill>
              </a:rPr>
              <a:t>R</a:t>
            </a:r>
            <a:r>
              <a:rPr lang="en-GB" sz="9700">
                <a:solidFill>
                  <a:srgbClr val="EE7B19"/>
                </a:solidFill>
              </a:rPr>
              <a:t>epo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8919300" y="5297000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I</a:t>
            </a:r>
            <a:r>
              <a:rPr lang="en-GB" sz="9700">
                <a:solidFill>
                  <a:srgbClr val="EE7B19"/>
                </a:solidFill>
              </a:rPr>
              <a:t>gnore</a:t>
            </a:r>
            <a:endParaRPr sz="10100">
              <a:solidFill>
                <a:srgbClr val="EE7B19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4800" y="-725539"/>
            <a:ext cx="10351200" cy="103511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28764600" y="8051233"/>
            <a:ext cx="5271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9900"/>
                </a:solidFill>
              </a:rPr>
              <a:t>PRIRP</a:t>
            </a:r>
            <a:endParaRPr sz="4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&amp; Commit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917" y="6089983"/>
            <a:ext cx="7951566" cy="79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-1900500" y="13109383"/>
            <a:ext cx="293505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EE7B19"/>
                </a:solidFill>
              </a:rPr>
              <a:t>Thanks Stockio.com !</a:t>
            </a:r>
            <a:endParaRPr sz="3200">
              <a:solidFill>
                <a:srgbClr val="EE7B19"/>
              </a:solidFill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1468300" y="11629950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P</a:t>
            </a:r>
            <a:r>
              <a:rPr lang="en-GB" sz="9700">
                <a:solidFill>
                  <a:srgbClr val="EE7B19"/>
                </a:solidFill>
              </a:rPr>
              <a:t>roject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2979033" y="84634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R</a:t>
            </a:r>
            <a:r>
              <a:rPr lang="en-GB" sz="9700">
                <a:solidFill>
                  <a:srgbClr val="EE7B19"/>
                </a:solidFill>
              </a:rPr>
              <a:t>epo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8269600" y="52969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</a:t>
            </a:r>
            <a:r>
              <a:rPr b="1" lang="en-GB" sz="9700">
                <a:solidFill>
                  <a:srgbClr val="EE7B19"/>
                </a:solidFill>
              </a:rPr>
              <a:t>I</a:t>
            </a:r>
            <a:r>
              <a:rPr lang="en-GB" sz="9700">
                <a:solidFill>
                  <a:srgbClr val="EE7B19"/>
                </a:solidFill>
              </a:rPr>
              <a:t>gnore</a:t>
            </a:r>
            <a:endParaRPr sz="10100">
              <a:solidFill>
                <a:srgbClr val="EE7B19"/>
              </a:solidFill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4800" y="-725539"/>
            <a:ext cx="10351200" cy="103511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28764600" y="8051233"/>
            <a:ext cx="5271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9900"/>
                </a:solidFill>
              </a:rPr>
              <a:t>PRIRP</a:t>
            </a:r>
            <a:endParaRPr sz="4800">
              <a:solidFill>
                <a:srgbClr val="FF9900"/>
              </a:solidFill>
            </a:endParaRPr>
          </a:p>
        </p:txBody>
      </p:sp>
      <p:cxnSp>
        <p:nvCxnSpPr>
          <p:cNvPr id="191" name="Google Shape;191;p31"/>
          <p:cNvCxnSpPr/>
          <p:nvPr/>
        </p:nvCxnSpPr>
        <p:spPr>
          <a:xfrm flipH="1">
            <a:off x="14775900" y="5785200"/>
            <a:ext cx="7580100" cy="1949100"/>
          </a:xfrm>
          <a:prstGeom prst="straightConnector1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31"/>
          <p:cNvSpPr txBox="1"/>
          <p:nvPr/>
        </p:nvSpPr>
        <p:spPr>
          <a:xfrm>
            <a:off x="15015400" y="84634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R</a:t>
            </a:r>
            <a:r>
              <a:rPr lang="en-GB" sz="9700">
                <a:solidFill>
                  <a:srgbClr val="EE7B19"/>
                </a:solidFill>
              </a:rPr>
              <a:t>emote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16630100" y="11629933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P</a:t>
            </a:r>
            <a:r>
              <a:rPr lang="en-GB" sz="9700">
                <a:solidFill>
                  <a:srgbClr val="EE7B19"/>
                </a:solidFill>
              </a:rPr>
              <a:t>ush</a:t>
            </a:r>
            <a:endParaRPr sz="10100">
              <a:solidFill>
                <a:srgbClr val="EE7B1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REMOTE GitHub Repo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917" y="6089983"/>
            <a:ext cx="7951566" cy="79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-1900500" y="13109383"/>
            <a:ext cx="293505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EE7B19"/>
                </a:solidFill>
              </a:rPr>
              <a:t>Thanks Stockio.com !</a:t>
            </a:r>
            <a:endParaRPr sz="3200">
              <a:solidFill>
                <a:srgbClr val="EE7B19"/>
              </a:solidFill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1468300" y="11629950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P</a:t>
            </a:r>
            <a:r>
              <a:rPr lang="en-GB" sz="9700">
                <a:solidFill>
                  <a:srgbClr val="EE7B19"/>
                </a:solidFill>
              </a:rPr>
              <a:t>roject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2979033" y="84634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R</a:t>
            </a:r>
            <a:r>
              <a:rPr lang="en-GB" sz="9700">
                <a:solidFill>
                  <a:srgbClr val="EE7B19"/>
                </a:solidFill>
              </a:rPr>
              <a:t>epo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8269600" y="52969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I</a:t>
            </a:r>
            <a:r>
              <a:rPr lang="en-GB" sz="9700">
                <a:solidFill>
                  <a:srgbClr val="EE7B19"/>
                </a:solidFill>
              </a:rPr>
              <a:t>gnore</a:t>
            </a:r>
            <a:endParaRPr sz="10100">
              <a:solidFill>
                <a:srgbClr val="EE7B19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4800" y="-725539"/>
            <a:ext cx="10351200" cy="1035116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/>
        </p:nvSpPr>
        <p:spPr>
          <a:xfrm>
            <a:off x="28764600" y="8051233"/>
            <a:ext cx="5271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9900"/>
                </a:solidFill>
              </a:rPr>
              <a:t>PRIRP</a:t>
            </a:r>
            <a:endParaRPr sz="4800">
              <a:solidFill>
                <a:srgbClr val="FF9900"/>
              </a:solidFill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15015400" y="84634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R</a:t>
            </a:r>
            <a:r>
              <a:rPr lang="en-GB" sz="9700">
                <a:solidFill>
                  <a:srgbClr val="EE7B19"/>
                </a:solidFill>
              </a:rPr>
              <a:t>emote</a:t>
            </a:r>
            <a:endParaRPr sz="10100">
              <a:solidFill>
                <a:srgbClr val="EE7B1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/>
          <p:nvPr/>
        </p:nvSpPr>
        <p:spPr>
          <a:xfrm>
            <a:off x="5299217" y="41305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Changes On Disc</a:t>
            </a:r>
            <a:endParaRPr sz="6400"/>
          </a:p>
        </p:txBody>
      </p:sp>
      <p:sp>
        <p:nvSpPr>
          <p:cNvPr id="216" name="Google Shape;216;p34"/>
          <p:cNvSpPr/>
          <p:nvPr/>
        </p:nvSpPr>
        <p:spPr>
          <a:xfrm>
            <a:off x="12209317" y="71957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Staged In Repo</a:t>
            </a:r>
            <a:endParaRPr sz="6400"/>
          </a:p>
        </p:txBody>
      </p:sp>
      <p:sp>
        <p:nvSpPr>
          <p:cNvPr id="217" name="Google Shape;217;p34"/>
          <p:cNvSpPr/>
          <p:nvPr/>
        </p:nvSpPr>
        <p:spPr>
          <a:xfrm>
            <a:off x="19119417" y="103131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Committed</a:t>
            </a:r>
            <a:r>
              <a:rPr lang="en-GB" sz="6400"/>
              <a:t> In Repo</a:t>
            </a:r>
            <a:endParaRPr sz="6400"/>
          </a:p>
        </p:txBody>
      </p:sp>
      <p:sp>
        <p:nvSpPr>
          <p:cNvPr id="218" name="Google Shape;218;p34"/>
          <p:cNvSpPr/>
          <p:nvPr/>
        </p:nvSpPr>
        <p:spPr>
          <a:xfrm>
            <a:off x="25977550" y="13378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Stored On GitHub</a:t>
            </a:r>
            <a:endParaRPr sz="6400"/>
          </a:p>
        </p:txBody>
      </p:sp>
      <p:cxnSp>
        <p:nvCxnSpPr>
          <p:cNvPr id="219" name="Google Shape;219;p34"/>
          <p:cNvCxnSpPr>
            <a:stCxn id="215" idx="3"/>
          </p:cNvCxnSpPr>
          <p:nvPr/>
        </p:nvCxnSpPr>
        <p:spPr>
          <a:xfrm>
            <a:off x="10598417" y="5663050"/>
            <a:ext cx="1714800" cy="15585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4"/>
          <p:cNvCxnSpPr/>
          <p:nvPr/>
        </p:nvCxnSpPr>
        <p:spPr>
          <a:xfrm>
            <a:off x="17532183" y="8830200"/>
            <a:ext cx="1714800" cy="15585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4"/>
          <p:cNvCxnSpPr/>
          <p:nvPr/>
        </p:nvCxnSpPr>
        <p:spPr>
          <a:xfrm>
            <a:off x="24418617" y="11819900"/>
            <a:ext cx="1714800" cy="15585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34"/>
          <p:cNvSpPr txBox="1"/>
          <p:nvPr/>
        </p:nvSpPr>
        <p:spPr>
          <a:xfrm>
            <a:off x="12209333" y="5065700"/>
            <a:ext cx="5870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Stage</a:t>
            </a:r>
            <a:endParaRPr sz="8000">
              <a:solidFill>
                <a:srgbClr val="FFFF00"/>
              </a:solidFill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19119433" y="8130900"/>
            <a:ext cx="5870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Commit</a:t>
            </a:r>
            <a:endParaRPr sz="8000">
              <a:solidFill>
                <a:srgbClr val="FFFF00"/>
              </a:solidFill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25977567" y="11248300"/>
            <a:ext cx="5870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Push</a:t>
            </a:r>
            <a:endParaRPr sz="80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PUSH &amp; Wrap-up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/>
          <p:nvPr/>
        </p:nvSpPr>
        <p:spPr>
          <a:xfrm>
            <a:off x="5299217" y="41305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Changes On Disc</a:t>
            </a:r>
            <a:endParaRPr sz="6400"/>
          </a:p>
        </p:txBody>
      </p:sp>
      <p:sp>
        <p:nvSpPr>
          <p:cNvPr id="235" name="Google Shape;235;p36"/>
          <p:cNvSpPr/>
          <p:nvPr/>
        </p:nvSpPr>
        <p:spPr>
          <a:xfrm>
            <a:off x="12209317" y="71957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Staged In Repo</a:t>
            </a:r>
            <a:endParaRPr sz="6400"/>
          </a:p>
        </p:txBody>
      </p:sp>
      <p:sp>
        <p:nvSpPr>
          <p:cNvPr id="236" name="Google Shape;236;p36"/>
          <p:cNvSpPr/>
          <p:nvPr/>
        </p:nvSpPr>
        <p:spPr>
          <a:xfrm>
            <a:off x="19119417" y="103131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Committed In Repo</a:t>
            </a:r>
            <a:endParaRPr sz="6400"/>
          </a:p>
        </p:txBody>
      </p:sp>
      <p:sp>
        <p:nvSpPr>
          <p:cNvPr id="237" name="Google Shape;237;p36"/>
          <p:cNvSpPr/>
          <p:nvPr/>
        </p:nvSpPr>
        <p:spPr>
          <a:xfrm>
            <a:off x="25977550" y="13378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Stored On GitHub</a:t>
            </a:r>
            <a:endParaRPr sz="6400"/>
          </a:p>
        </p:txBody>
      </p:sp>
      <p:cxnSp>
        <p:nvCxnSpPr>
          <p:cNvPr id="238" name="Google Shape;238;p36"/>
          <p:cNvCxnSpPr>
            <a:stCxn id="234" idx="3"/>
          </p:cNvCxnSpPr>
          <p:nvPr/>
        </p:nvCxnSpPr>
        <p:spPr>
          <a:xfrm>
            <a:off x="10598417" y="5663050"/>
            <a:ext cx="1714800" cy="15585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6"/>
          <p:cNvCxnSpPr/>
          <p:nvPr/>
        </p:nvCxnSpPr>
        <p:spPr>
          <a:xfrm>
            <a:off x="17532183" y="8830200"/>
            <a:ext cx="1714800" cy="15585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6"/>
          <p:cNvCxnSpPr/>
          <p:nvPr/>
        </p:nvCxnSpPr>
        <p:spPr>
          <a:xfrm>
            <a:off x="24418617" y="11819900"/>
            <a:ext cx="1714800" cy="15585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6"/>
          <p:cNvSpPr txBox="1"/>
          <p:nvPr/>
        </p:nvSpPr>
        <p:spPr>
          <a:xfrm>
            <a:off x="12209333" y="5065700"/>
            <a:ext cx="5870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Stage</a:t>
            </a:r>
            <a:endParaRPr sz="8000">
              <a:solidFill>
                <a:srgbClr val="FFFF00"/>
              </a:solidFill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19119433" y="8130900"/>
            <a:ext cx="5870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Commit</a:t>
            </a:r>
            <a:endParaRPr sz="8000">
              <a:solidFill>
                <a:srgbClr val="FFFF00"/>
              </a:solidFill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25977567" y="11248300"/>
            <a:ext cx="5870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Push</a:t>
            </a:r>
            <a:endParaRPr sz="800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917" y="6089983"/>
            <a:ext cx="7951566" cy="79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-1900500" y="13109383"/>
            <a:ext cx="293505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EE7B19"/>
                </a:solidFill>
              </a:rPr>
              <a:t>Thanks Stockio.com !</a:t>
            </a:r>
            <a:endParaRPr sz="3200">
              <a:solidFill>
                <a:srgbClr val="EE7B19"/>
              </a:solidFill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1468300" y="11629950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P</a:t>
            </a:r>
            <a:r>
              <a:rPr lang="en-GB" sz="9700">
                <a:solidFill>
                  <a:srgbClr val="EE7B19"/>
                </a:solidFill>
              </a:rPr>
              <a:t>roject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2979033" y="84634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R</a:t>
            </a:r>
            <a:r>
              <a:rPr lang="en-GB" sz="9700">
                <a:solidFill>
                  <a:srgbClr val="EE7B19"/>
                </a:solidFill>
              </a:rPr>
              <a:t>epo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8269600" y="52969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I</a:t>
            </a:r>
            <a:r>
              <a:rPr lang="en-GB" sz="9700">
                <a:solidFill>
                  <a:srgbClr val="EE7B19"/>
                </a:solidFill>
              </a:rPr>
              <a:t>gnore</a:t>
            </a:r>
            <a:endParaRPr sz="10100">
              <a:solidFill>
                <a:srgbClr val="EE7B19"/>
              </a:solidFill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4800" y="-725539"/>
            <a:ext cx="10351200" cy="1035116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28764600" y="8051233"/>
            <a:ext cx="5271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9900"/>
                </a:solidFill>
              </a:rPr>
              <a:t>PRIRP</a:t>
            </a:r>
            <a:endParaRPr sz="4800">
              <a:solidFill>
                <a:srgbClr val="FF9900"/>
              </a:solidFill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15015400" y="84634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✓ </a:t>
            </a:r>
            <a:r>
              <a:rPr b="1" lang="en-GB" sz="9700">
                <a:solidFill>
                  <a:srgbClr val="EE7B19"/>
                </a:solidFill>
              </a:rPr>
              <a:t>R</a:t>
            </a:r>
            <a:r>
              <a:rPr lang="en-GB" sz="9700">
                <a:solidFill>
                  <a:srgbClr val="EE7B19"/>
                </a:solidFill>
              </a:rPr>
              <a:t>emote</a:t>
            </a:r>
            <a:endParaRPr sz="10100">
              <a:solidFill>
                <a:srgbClr val="EE7B19"/>
              </a:solidFill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17301700" y="11629967"/>
            <a:ext cx="7710900" cy="2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700">
                <a:solidFill>
                  <a:srgbClr val="EE7B19"/>
                </a:solidFill>
              </a:rPr>
              <a:t>P</a:t>
            </a:r>
            <a:r>
              <a:rPr lang="en-GB" sz="9700">
                <a:solidFill>
                  <a:srgbClr val="EE7B19"/>
                </a:solidFill>
              </a:rPr>
              <a:t>ush</a:t>
            </a:r>
            <a:endParaRPr sz="10100">
              <a:solidFill>
                <a:srgbClr val="EE7B1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ctrTitle"/>
          </p:nvPr>
        </p:nvSpPr>
        <p:spPr>
          <a:xfrm>
            <a:off x="1246833" y="2978300"/>
            <a:ext cx="34082400" cy="8210400"/>
          </a:xfrm>
          <a:prstGeom prst="rect">
            <a:avLst/>
          </a:prstGeom>
        </p:spPr>
        <p:txBody>
          <a:bodyPr anchorCtr="0" anchor="b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400"/>
              <a:t>Section 3</a:t>
            </a:r>
            <a:endParaRPr sz="36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2" name="Google Shape;262;p38"/>
          <p:cNvSpPr txBox="1"/>
          <p:nvPr>
            <p:ph idx="1" type="subTitle"/>
          </p:nvPr>
        </p:nvSpPr>
        <p:spPr>
          <a:xfrm>
            <a:off x="1246800" y="11336500"/>
            <a:ext cx="34082400" cy="317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Use Cases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Community &amp; Support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Intro &amp; Stashing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>
            <a:off x="15638417" y="5038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Try Some Stuff</a:t>
            </a:r>
            <a:endParaRPr sz="6400"/>
          </a:p>
        </p:txBody>
      </p:sp>
      <p:sp>
        <p:nvSpPr>
          <p:cNvPr id="273" name="Google Shape;273;p40"/>
          <p:cNvSpPr/>
          <p:nvPr/>
        </p:nvSpPr>
        <p:spPr>
          <a:xfrm>
            <a:off x="15552450" y="10549200"/>
            <a:ext cx="5471100" cy="36474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Did It Work?</a:t>
            </a:r>
            <a:endParaRPr sz="6400"/>
          </a:p>
        </p:txBody>
      </p:sp>
      <p:sp>
        <p:nvSpPr>
          <p:cNvPr id="274" name="Google Shape;274;p40"/>
          <p:cNvSpPr/>
          <p:nvPr/>
        </p:nvSpPr>
        <p:spPr>
          <a:xfrm>
            <a:off x="7080183" y="10840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Stash</a:t>
            </a:r>
            <a:endParaRPr sz="6400"/>
          </a:p>
        </p:txBody>
      </p:sp>
      <p:sp>
        <p:nvSpPr>
          <p:cNvPr id="275" name="Google Shape;275;p40"/>
          <p:cNvSpPr/>
          <p:nvPr/>
        </p:nvSpPr>
        <p:spPr>
          <a:xfrm>
            <a:off x="24196617" y="10840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Commit</a:t>
            </a:r>
            <a:endParaRPr sz="6400"/>
          </a:p>
        </p:txBody>
      </p:sp>
      <p:cxnSp>
        <p:nvCxnSpPr>
          <p:cNvPr id="276" name="Google Shape;276;p40"/>
          <p:cNvCxnSpPr>
            <a:stCxn id="272" idx="2"/>
            <a:endCxn id="273" idx="0"/>
          </p:cNvCxnSpPr>
          <p:nvPr/>
        </p:nvCxnSpPr>
        <p:spPr>
          <a:xfrm>
            <a:off x="18288017" y="8103400"/>
            <a:ext cx="0" cy="24459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40"/>
          <p:cNvCxnSpPr>
            <a:stCxn id="273" idx="1"/>
            <a:endCxn id="274" idx="3"/>
          </p:cNvCxnSpPr>
          <p:nvPr/>
        </p:nvCxnSpPr>
        <p:spPr>
          <a:xfrm rot="10800000">
            <a:off x="12379350" y="12372900"/>
            <a:ext cx="3173100" cy="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40"/>
          <p:cNvCxnSpPr>
            <a:stCxn id="273" idx="3"/>
            <a:endCxn id="275" idx="1"/>
          </p:cNvCxnSpPr>
          <p:nvPr/>
        </p:nvCxnSpPr>
        <p:spPr>
          <a:xfrm>
            <a:off x="21023550" y="12372900"/>
            <a:ext cx="3173100" cy="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40"/>
          <p:cNvSpPr txBox="1"/>
          <p:nvPr/>
        </p:nvSpPr>
        <p:spPr>
          <a:xfrm>
            <a:off x="13471900" y="10549200"/>
            <a:ext cx="5870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No</a:t>
            </a:r>
            <a:endParaRPr sz="8000">
              <a:solidFill>
                <a:srgbClr val="FFFF00"/>
              </a:solidFill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21023567" y="10549200"/>
            <a:ext cx="2630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Yes</a:t>
            </a:r>
            <a:endParaRPr sz="8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Commit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/>
          <p:nvPr/>
        </p:nvSpPr>
        <p:spPr>
          <a:xfrm>
            <a:off x="15638417" y="5038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Try Some Stuff</a:t>
            </a:r>
            <a:endParaRPr sz="6400"/>
          </a:p>
        </p:txBody>
      </p:sp>
      <p:sp>
        <p:nvSpPr>
          <p:cNvPr id="291" name="Google Shape;291;p42"/>
          <p:cNvSpPr/>
          <p:nvPr/>
        </p:nvSpPr>
        <p:spPr>
          <a:xfrm>
            <a:off x="15552450" y="10549200"/>
            <a:ext cx="5471100" cy="36474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Did It Work?</a:t>
            </a:r>
            <a:endParaRPr sz="6400"/>
          </a:p>
        </p:txBody>
      </p:sp>
      <p:sp>
        <p:nvSpPr>
          <p:cNvPr id="292" name="Google Shape;292;p42"/>
          <p:cNvSpPr/>
          <p:nvPr/>
        </p:nvSpPr>
        <p:spPr>
          <a:xfrm>
            <a:off x="7080183" y="10840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Stash</a:t>
            </a:r>
            <a:endParaRPr sz="6400"/>
          </a:p>
        </p:txBody>
      </p:sp>
      <p:sp>
        <p:nvSpPr>
          <p:cNvPr id="293" name="Google Shape;293;p42"/>
          <p:cNvSpPr/>
          <p:nvPr/>
        </p:nvSpPr>
        <p:spPr>
          <a:xfrm>
            <a:off x="24196617" y="10840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Commit</a:t>
            </a:r>
            <a:endParaRPr sz="6400"/>
          </a:p>
        </p:txBody>
      </p:sp>
      <p:cxnSp>
        <p:nvCxnSpPr>
          <p:cNvPr id="294" name="Google Shape;294;p42"/>
          <p:cNvCxnSpPr>
            <a:stCxn id="290" idx="2"/>
            <a:endCxn id="291" idx="0"/>
          </p:cNvCxnSpPr>
          <p:nvPr/>
        </p:nvCxnSpPr>
        <p:spPr>
          <a:xfrm>
            <a:off x="18288017" y="8103400"/>
            <a:ext cx="0" cy="24459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2"/>
          <p:cNvCxnSpPr>
            <a:stCxn id="291" idx="1"/>
            <a:endCxn id="292" idx="3"/>
          </p:cNvCxnSpPr>
          <p:nvPr/>
        </p:nvCxnSpPr>
        <p:spPr>
          <a:xfrm rot="10800000">
            <a:off x="12379350" y="12372900"/>
            <a:ext cx="3173100" cy="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42"/>
          <p:cNvCxnSpPr>
            <a:stCxn id="291" idx="3"/>
            <a:endCxn id="293" idx="1"/>
          </p:cNvCxnSpPr>
          <p:nvPr/>
        </p:nvCxnSpPr>
        <p:spPr>
          <a:xfrm>
            <a:off x="21023550" y="12372900"/>
            <a:ext cx="3173100" cy="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42"/>
          <p:cNvSpPr txBox="1"/>
          <p:nvPr/>
        </p:nvSpPr>
        <p:spPr>
          <a:xfrm>
            <a:off x="13471900" y="10549200"/>
            <a:ext cx="5870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No</a:t>
            </a:r>
            <a:endParaRPr sz="8000">
              <a:solidFill>
                <a:srgbClr val="FFFF00"/>
              </a:solidFill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21023567" y="10549200"/>
            <a:ext cx="2630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Yes</a:t>
            </a:r>
            <a:endParaRPr sz="8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Use Branches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309" name="Google Shape;309;p44"/>
          <p:cNvSpPr txBox="1"/>
          <p:nvPr>
            <p:ph idx="2"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Git is a great slave, but a terrible master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0"/>
              <a:buFont typeface="Helvetica Neue"/>
              <a:buChar char="●"/>
            </a:pPr>
            <a:r>
              <a:rPr lang="en-GB"/>
              <a:t>Welcome to your first challenge slide!</a:t>
            </a:r>
            <a:endParaRPr/>
          </a:p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No more just watching the course!</a:t>
            </a:r>
            <a:endParaRPr/>
          </a:p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Create at least two hanging branches.</a:t>
            </a:r>
            <a:endParaRPr/>
          </a:p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Share a screenshot with the community.</a:t>
            </a:r>
            <a:endParaRPr/>
          </a:p>
        </p:txBody>
      </p:sp>
      <p:sp>
        <p:nvSpPr>
          <p:cNvPr id="315" name="Google Shape;315;p45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2 Hanging Branches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321" name="Google Shape;321;p46"/>
          <p:cNvSpPr txBox="1"/>
          <p:nvPr>
            <p:ph idx="2"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A branch is just a pointer to a commit.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Merging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/>
          <p:nvPr/>
        </p:nvSpPr>
        <p:spPr>
          <a:xfrm>
            <a:off x="15638417" y="5038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Branch</a:t>
            </a:r>
            <a:endParaRPr sz="6400"/>
          </a:p>
        </p:txBody>
      </p:sp>
      <p:sp>
        <p:nvSpPr>
          <p:cNvPr id="332" name="Google Shape;332;p48"/>
          <p:cNvSpPr/>
          <p:nvPr/>
        </p:nvSpPr>
        <p:spPr>
          <a:xfrm>
            <a:off x="15552450" y="10549200"/>
            <a:ext cx="5471100" cy="36474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Use?</a:t>
            </a:r>
            <a:endParaRPr sz="6400"/>
          </a:p>
        </p:txBody>
      </p:sp>
      <p:sp>
        <p:nvSpPr>
          <p:cNvPr id="333" name="Google Shape;333;p48"/>
          <p:cNvSpPr/>
          <p:nvPr/>
        </p:nvSpPr>
        <p:spPr>
          <a:xfrm>
            <a:off x="7080183" y="10840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Leave or Delete</a:t>
            </a:r>
            <a:endParaRPr sz="6400"/>
          </a:p>
        </p:txBody>
      </p:sp>
      <p:sp>
        <p:nvSpPr>
          <p:cNvPr id="334" name="Google Shape;334;p48"/>
          <p:cNvSpPr/>
          <p:nvPr/>
        </p:nvSpPr>
        <p:spPr>
          <a:xfrm>
            <a:off x="24196617" y="10840300"/>
            <a:ext cx="5299200" cy="306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Merge</a:t>
            </a:r>
            <a:endParaRPr sz="6400"/>
          </a:p>
        </p:txBody>
      </p:sp>
      <p:cxnSp>
        <p:nvCxnSpPr>
          <p:cNvPr id="335" name="Google Shape;335;p48"/>
          <p:cNvCxnSpPr>
            <a:stCxn id="331" idx="2"/>
            <a:endCxn id="332" idx="0"/>
          </p:cNvCxnSpPr>
          <p:nvPr/>
        </p:nvCxnSpPr>
        <p:spPr>
          <a:xfrm>
            <a:off x="18288017" y="8103400"/>
            <a:ext cx="0" cy="24459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8"/>
          <p:cNvCxnSpPr>
            <a:stCxn id="332" idx="1"/>
            <a:endCxn id="333" idx="3"/>
          </p:cNvCxnSpPr>
          <p:nvPr/>
        </p:nvCxnSpPr>
        <p:spPr>
          <a:xfrm rot="10800000">
            <a:off x="12379350" y="12372900"/>
            <a:ext cx="3173100" cy="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8"/>
          <p:cNvCxnSpPr>
            <a:stCxn id="332" idx="3"/>
            <a:endCxn id="334" idx="1"/>
          </p:cNvCxnSpPr>
          <p:nvPr/>
        </p:nvCxnSpPr>
        <p:spPr>
          <a:xfrm>
            <a:off x="21023550" y="12372900"/>
            <a:ext cx="3173100" cy="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48"/>
          <p:cNvSpPr txBox="1"/>
          <p:nvPr/>
        </p:nvSpPr>
        <p:spPr>
          <a:xfrm>
            <a:off x="13471900" y="10549200"/>
            <a:ext cx="58707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No</a:t>
            </a:r>
            <a:endParaRPr sz="8000">
              <a:solidFill>
                <a:srgbClr val="FFFF00"/>
              </a:solidFill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21023567" y="10549200"/>
            <a:ext cx="2630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FFF00"/>
                </a:solidFill>
              </a:rPr>
              <a:t>Yes</a:t>
            </a:r>
            <a:endParaRPr sz="8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Git Can Do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345" name="Google Shape;345;p49"/>
          <p:cNvSpPr txBox="1"/>
          <p:nvPr>
            <p:ph idx="2"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Merge early, merge often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Find a simple merge with no conflicts.</a:t>
            </a:r>
            <a:endParaRPr/>
          </a:p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Practice merging yourself.</a:t>
            </a:r>
            <a:endParaRPr/>
          </a:p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Share your results / challenges.</a:t>
            </a:r>
            <a:endParaRPr/>
          </a:p>
        </p:txBody>
      </p:sp>
      <p:sp>
        <p:nvSpPr>
          <p:cNvPr id="351" name="Google Shape;351;p50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Practice a Merge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ctrTitle"/>
          </p:nvPr>
        </p:nvSpPr>
        <p:spPr>
          <a:xfrm>
            <a:off x="1246800" y="55573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Merge Conflicts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362" name="Google Shape;362;p52"/>
          <p:cNvSpPr txBox="1"/>
          <p:nvPr>
            <p:ph idx="2"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“Mine” = current branch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“Theirs” = the branch we’re merging in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Setup for a simple merge conflict.</a:t>
            </a:r>
            <a:endParaRPr/>
          </a:p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Resolve the conflict with “mine”.</a:t>
            </a:r>
            <a:endParaRPr/>
          </a:p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Describe what’s going on to someone else!</a:t>
            </a:r>
            <a:endParaRPr/>
          </a:p>
        </p:txBody>
      </p:sp>
      <p:sp>
        <p:nvSpPr>
          <p:cNvPr id="368" name="Google Shape;368;p53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Resolve a Merge Conflict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ctrTitle"/>
          </p:nvPr>
        </p:nvSpPr>
        <p:spPr>
          <a:xfrm>
            <a:off x="1246800" y="56550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Revert or Reverse Commit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Undo a feature added in a previous commit.</a:t>
            </a:r>
            <a:endParaRPr/>
          </a:p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Ensure it works.</a:t>
            </a:r>
            <a:endParaRPr/>
          </a:p>
          <a:p>
            <a:pPr indent="-11430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Behold the power of good version control.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(Also thank Unity for playing well)</a:t>
            </a:r>
            <a:endParaRPr/>
          </a:p>
        </p:txBody>
      </p:sp>
      <p:sp>
        <p:nvSpPr>
          <p:cNvPr id="379" name="Google Shape;379;p55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Reverse A Commit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type="ctrTitle"/>
          </p:nvPr>
        </p:nvSpPr>
        <p:spPr>
          <a:xfrm>
            <a:off x="1246833" y="2978300"/>
            <a:ext cx="34082400" cy="8210400"/>
          </a:xfrm>
          <a:prstGeom prst="rect">
            <a:avLst/>
          </a:prstGeom>
        </p:spPr>
        <p:txBody>
          <a:bodyPr anchorCtr="0" anchor="b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400"/>
              <a:t>Section 3</a:t>
            </a:r>
            <a:endParaRPr sz="36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5" name="Google Shape;385;p56"/>
          <p:cNvSpPr txBox="1"/>
          <p:nvPr>
            <p:ph idx="1" type="subTitle"/>
          </p:nvPr>
        </p:nvSpPr>
        <p:spPr>
          <a:xfrm>
            <a:off x="1246800" y="11336500"/>
            <a:ext cx="34082400" cy="317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Examples For Power Users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Structure 101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/>
          <p:nvPr/>
        </p:nvSpPr>
        <p:spPr>
          <a:xfrm>
            <a:off x="15263300" y="9014800"/>
            <a:ext cx="5656800" cy="254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Repository</a:t>
            </a:r>
            <a:endParaRPr sz="6400"/>
          </a:p>
        </p:txBody>
      </p:sp>
      <p:sp>
        <p:nvSpPr>
          <p:cNvPr id="396" name="Google Shape;396;p58"/>
          <p:cNvSpPr/>
          <p:nvPr/>
        </p:nvSpPr>
        <p:spPr>
          <a:xfrm>
            <a:off x="15263300" y="14550533"/>
            <a:ext cx="5656800" cy="254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Contributor</a:t>
            </a:r>
            <a:endParaRPr sz="6400"/>
          </a:p>
        </p:txBody>
      </p:sp>
      <p:sp>
        <p:nvSpPr>
          <p:cNvPr id="397" name="Google Shape;397;p58"/>
          <p:cNvSpPr/>
          <p:nvPr/>
        </p:nvSpPr>
        <p:spPr>
          <a:xfrm>
            <a:off x="24291500" y="14550533"/>
            <a:ext cx="5656800" cy="254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Branch</a:t>
            </a:r>
            <a:endParaRPr sz="6400"/>
          </a:p>
        </p:txBody>
      </p:sp>
      <p:sp>
        <p:nvSpPr>
          <p:cNvPr id="398" name="Google Shape;398;p58"/>
          <p:cNvSpPr/>
          <p:nvPr/>
        </p:nvSpPr>
        <p:spPr>
          <a:xfrm>
            <a:off x="15263300" y="3479067"/>
            <a:ext cx="5656800" cy="254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Person XOR Organisation</a:t>
            </a:r>
            <a:endParaRPr sz="6400"/>
          </a:p>
        </p:txBody>
      </p:sp>
      <p:cxnSp>
        <p:nvCxnSpPr>
          <p:cNvPr id="399" name="Google Shape;399;p58"/>
          <p:cNvCxnSpPr>
            <a:stCxn id="398" idx="2"/>
            <a:endCxn id="395" idx="0"/>
          </p:cNvCxnSpPr>
          <p:nvPr/>
        </p:nvCxnSpPr>
        <p:spPr>
          <a:xfrm>
            <a:off x="18091700" y="6023367"/>
            <a:ext cx="0" cy="2991300"/>
          </a:xfrm>
          <a:prstGeom prst="straightConnector1">
            <a:avLst/>
          </a:prstGeom>
          <a:noFill/>
          <a:ln cap="flat" cmpd="sng" w="114300">
            <a:solidFill>
              <a:srgbClr val="EFEFEF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00" name="Google Shape;400;p58"/>
          <p:cNvCxnSpPr>
            <a:stCxn id="395" idx="2"/>
            <a:endCxn id="396" idx="0"/>
          </p:cNvCxnSpPr>
          <p:nvPr/>
        </p:nvCxnSpPr>
        <p:spPr>
          <a:xfrm>
            <a:off x="18091700" y="11559100"/>
            <a:ext cx="0" cy="2991300"/>
          </a:xfrm>
          <a:prstGeom prst="straightConnector1">
            <a:avLst/>
          </a:prstGeom>
          <a:noFill/>
          <a:ln cap="flat" cmpd="sng" w="114300">
            <a:solidFill>
              <a:srgbClr val="EFEFE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01" name="Google Shape;401;p58"/>
          <p:cNvCxnSpPr>
            <a:stCxn id="395" idx="3"/>
            <a:endCxn id="397" idx="0"/>
          </p:cNvCxnSpPr>
          <p:nvPr/>
        </p:nvCxnSpPr>
        <p:spPr>
          <a:xfrm>
            <a:off x="20920100" y="10286950"/>
            <a:ext cx="6199800" cy="4263600"/>
          </a:xfrm>
          <a:prstGeom prst="straightConnector1">
            <a:avLst/>
          </a:prstGeom>
          <a:noFill/>
          <a:ln cap="flat" cmpd="sng" w="114300">
            <a:solidFill>
              <a:srgbClr val="EFEFEF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Ecosystem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407" name="Google Shape;407;p59"/>
          <p:cNvSpPr txBox="1"/>
          <p:nvPr>
            <p:ph idx="2"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“Everything is marketing”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413" name="Google Shape;413;p60"/>
          <p:cNvSpPr txBox="1"/>
          <p:nvPr>
            <p:ph idx="2" type="ctrTitle"/>
          </p:nvPr>
        </p:nvSpPr>
        <p:spPr>
          <a:xfrm>
            <a:off x="2645200" y="4381600"/>
            <a:ext cx="31285500" cy="118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To consider re GitHub setup…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+ </a:t>
            </a: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You and your co-workers’ profiles.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+ Your prospects’ and customers’ experience.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+ Organisation / repository structure.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+ Visual appeal / consistency.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Change the default image.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Include some link, Twitter, whatever.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Write a sentence about what you do / want to do!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Consider renaming your repos now.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Do you need organisation(s)?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Share your profile again in the community.</a:t>
            </a:r>
            <a:endParaRPr/>
          </a:p>
        </p:txBody>
      </p:sp>
      <p:sp>
        <p:nvSpPr>
          <p:cNvPr id="419" name="Google Shape;419;p61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 Your GitHub Profile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Cloning Remote Repos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Visit </a:t>
            </a:r>
            <a:r>
              <a:rPr lang="en-GB" u="sng">
                <a:solidFill>
                  <a:srgbClr val="D9D9D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https://github.com/CompleteUnityDeveloper2</a:t>
            </a:r>
            <a:endParaRPr>
              <a:solidFill>
                <a:srgbClr val="D9D9D9"/>
              </a:solidFill>
            </a:endParaRPr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800"/>
              <a:buChar char="●"/>
            </a:pPr>
            <a:r>
              <a:rPr lang="en-GB">
                <a:solidFill>
                  <a:srgbClr val="D9D9D9"/>
                </a:solidFill>
              </a:rPr>
              <a:t>Clone one of the games there.</a:t>
            </a:r>
            <a:endParaRPr>
              <a:solidFill>
                <a:srgbClr val="D9D9D9"/>
              </a:solidFill>
            </a:endParaRPr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800"/>
              <a:buChar char="●"/>
            </a:pPr>
            <a:r>
              <a:rPr lang="en-GB">
                <a:solidFill>
                  <a:srgbClr val="D9D9D9"/>
                </a:solidFill>
              </a:rPr>
              <a:t>I’ll be using Project Boost.</a:t>
            </a:r>
            <a:endParaRPr>
              <a:solidFill>
                <a:srgbClr val="D9D9D9"/>
              </a:solidFill>
            </a:endParaRPr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800"/>
              <a:buChar char="●"/>
            </a:pPr>
            <a:r>
              <a:rPr lang="en-GB">
                <a:solidFill>
                  <a:srgbClr val="D9D9D9"/>
                </a:solidFill>
              </a:rPr>
              <a:t>Upgrade to the latest Unity.</a:t>
            </a:r>
            <a:endParaRPr>
              <a:solidFill>
                <a:srgbClr val="D9D9D9"/>
              </a:solidFill>
            </a:endParaRPr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800"/>
              <a:buChar char="●"/>
            </a:pPr>
            <a:r>
              <a:rPr lang="en-GB">
                <a:solidFill>
                  <a:srgbClr val="D9D9D9"/>
                </a:solidFill>
              </a:rPr>
              <a:t>Test it works after upgrade and commit.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430" name="Google Shape;430;p63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Clone One Of Our Repos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The Terminal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800"/>
              <a:buChar char="●"/>
            </a:pPr>
            <a:r>
              <a:rPr lang="en-GB"/>
              <a:t>Make your first commit from the terminal.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The purpose is to get your confidence up.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Some things can only be done on the terminal.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I’ll show you a great example after in my solution.</a:t>
            </a:r>
            <a:endParaRPr/>
          </a:p>
        </p:txBody>
      </p:sp>
      <p:sp>
        <p:nvSpPr>
          <p:cNvPr id="441" name="Google Shape;441;p65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On The Terminal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&amp; When To Force Push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452" name="Google Shape;452;p67"/>
          <p:cNvSpPr txBox="1"/>
          <p:nvPr>
            <p:ph idx="2"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Force push destroys information on the remote, think if it’s really </a:t>
            </a: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necessary</a:t>
            </a: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 before using.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It </a:t>
            </a:r>
            <a:r>
              <a:rPr i="1" lang="en-GB"/>
              <a:t>should</a:t>
            </a:r>
            <a:r>
              <a:rPr lang="en-GB"/>
              <a:t> feel a little naughty.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The point is to do it consciously.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Enjoy being a rebel!</a:t>
            </a:r>
            <a:endParaRPr/>
          </a:p>
        </p:txBody>
      </p:sp>
      <p:sp>
        <p:nvSpPr>
          <p:cNvPr id="458" name="Google Shape;458;p68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your first “force push”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37132800" cy="20574000"/>
          </a:xfrm>
          <a:prstGeom prst="rect">
            <a:avLst/>
          </a:prstGeom>
          <a:solidFill>
            <a:srgbClr val="EEEEEE">
              <a:alpha val="49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git icon"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8950" y="15524100"/>
            <a:ext cx="7498901" cy="313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75" name="Google Shape;75;p15"/>
          <p:cNvGrpSpPr/>
          <p:nvPr/>
        </p:nvGrpSpPr>
        <p:grpSpPr>
          <a:xfrm>
            <a:off x="14129000" y="1372900"/>
            <a:ext cx="10081400" cy="2856450"/>
            <a:chOff x="3532250" y="343225"/>
            <a:chExt cx="2520350" cy="714112"/>
          </a:xfrm>
        </p:grpSpPr>
        <p:pic>
          <p:nvPicPr>
            <p:cNvPr id="76" name="Google Shape;7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32250" y="343238"/>
              <a:ext cx="714100" cy="7141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1860000" dist="57150">
                <a:srgbClr val="000000">
                  <a:alpha val="54000"/>
                </a:srgbClr>
              </a:outerShdw>
            </a:effectLst>
          </p:spPr>
        </p:pic>
        <p:pic>
          <p:nvPicPr>
            <p:cNvPr id="77" name="Google Shape;77;p15"/>
            <p:cNvPicPr preferRelativeResize="0"/>
            <p:nvPr/>
          </p:nvPicPr>
          <p:blipFill rotWithShape="1">
            <a:blip r:embed="rId5">
              <a:alphaModFix/>
            </a:blip>
            <a:srcRect b="15275" l="0" r="0" t="0"/>
            <a:stretch/>
          </p:blipFill>
          <p:spPr>
            <a:xfrm>
              <a:off x="4310850" y="343225"/>
              <a:ext cx="1741750" cy="60505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1860000" dist="57150">
                <a:srgbClr val="000000">
                  <a:alpha val="54000"/>
                </a:srgbClr>
              </a:outerShdw>
            </a:effectLst>
          </p:spPr>
        </p:pic>
      </p:grpSp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100" y="1982400"/>
            <a:ext cx="11359696" cy="16374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1860000" dist="57150">
              <a:srgbClr val="000000">
                <a:alpha val="54000"/>
              </a:srgbClr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7">
            <a:alphaModFix/>
          </a:blip>
          <a:srcRect b="21525" l="0" r="0" t="0"/>
          <a:stretch/>
        </p:blipFill>
        <p:spPr>
          <a:xfrm>
            <a:off x="24964400" y="293207"/>
            <a:ext cx="11359691" cy="39360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8101" y="9454945"/>
            <a:ext cx="11359695" cy="16641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age result for gitkraken logo" id="81" name="Google Shape;8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74004" y="8951449"/>
            <a:ext cx="10740499" cy="26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82" name="Google Shape;82;p15"/>
          <p:cNvCxnSpPr>
            <a:endCxn id="74" idx="0"/>
          </p:cNvCxnSpPr>
          <p:nvPr/>
        </p:nvCxnSpPr>
        <p:spPr>
          <a:xfrm>
            <a:off x="18058400" y="12316200"/>
            <a:ext cx="0" cy="32079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 flipH="1">
            <a:off x="18058500" y="12275700"/>
            <a:ext cx="11628300" cy="32484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" name="Google Shape;84;p15"/>
          <p:cNvGrpSpPr/>
          <p:nvPr/>
        </p:nvGrpSpPr>
        <p:grpSpPr>
          <a:xfrm>
            <a:off x="14129000" y="8858775"/>
            <a:ext cx="10081400" cy="3304275"/>
            <a:chOff x="7064500" y="4429388"/>
            <a:chExt cx="5040700" cy="1652138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7064500" y="4429388"/>
              <a:ext cx="5040700" cy="1428225"/>
              <a:chOff x="3532250" y="343225"/>
              <a:chExt cx="2520350" cy="714112"/>
            </a:xfrm>
          </p:grpSpPr>
          <p:pic>
            <p:nvPicPr>
              <p:cNvPr id="86" name="Google Shape;86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532250" y="343238"/>
                <a:ext cx="714100" cy="714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0013" rotWithShape="0" algn="bl" dir="1860000" dist="57150">
                  <a:srgbClr val="000000">
                    <a:alpha val="54000"/>
                  </a:srgbClr>
                </a:outerShdw>
              </a:effectLst>
            </p:spPr>
          </p:pic>
          <p:pic>
            <p:nvPicPr>
              <p:cNvPr id="87" name="Google Shape;87;p15"/>
              <p:cNvPicPr preferRelativeResize="0"/>
              <p:nvPr/>
            </p:nvPicPr>
            <p:blipFill rotWithShape="1">
              <a:blip r:embed="rId5">
                <a:alphaModFix/>
              </a:blip>
              <a:srcRect b="15275" l="0" r="0" t="0"/>
              <a:stretch/>
            </p:blipFill>
            <p:spPr>
              <a:xfrm>
                <a:off x="4310850" y="343225"/>
                <a:ext cx="1741750" cy="60505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0013" rotWithShape="0" algn="bl" dir="1860000" dist="57150">
                  <a:srgbClr val="000000">
                    <a:alpha val="54000"/>
                  </a:srgbClr>
                </a:outerShdw>
              </a:effectLst>
            </p:spPr>
          </p:pic>
        </p:grpSp>
        <p:sp>
          <p:nvSpPr>
            <p:cNvPr id="88" name="Google Shape;88;p15"/>
            <p:cNvSpPr txBox="1"/>
            <p:nvPr/>
          </p:nvSpPr>
          <p:spPr>
            <a:xfrm>
              <a:off x="8841800" y="5559525"/>
              <a:ext cx="3071100" cy="5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75" lIns="182875" spcFirstLastPara="1" rIns="182875" wrap="square" tIns="18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/>
                <a:t>Desktop</a:t>
              </a:r>
              <a:endParaRPr sz="4800"/>
            </a:p>
          </p:txBody>
        </p:sp>
      </p:grpSp>
      <p:cxnSp>
        <p:nvCxnSpPr>
          <p:cNvPr id="89" name="Google Shape;89;p15"/>
          <p:cNvCxnSpPr>
            <a:endCxn id="74" idx="0"/>
          </p:cNvCxnSpPr>
          <p:nvPr/>
        </p:nvCxnSpPr>
        <p:spPr>
          <a:xfrm>
            <a:off x="6430100" y="12219300"/>
            <a:ext cx="11628300" cy="3304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 Stats For Refactors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0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469" name="Google Shape;469;p70"/>
          <p:cNvSpPr txBox="1"/>
          <p:nvPr>
            <p:ph idx="2"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git diff --stat </a:t>
            </a:r>
            <a:r>
              <a:rPr b="1" lang="en-GB" sz="1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s0mec0mm1tsha</a:t>
            </a:r>
            <a:r>
              <a:rPr b="1" lang="en-GB" sz="1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'*.cs'</a:t>
            </a:r>
            <a:endParaRPr b="1" sz="12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1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Do some long-overdue refactoring.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Commit regularly along the way.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Check if the net effect was simpler.</a:t>
            </a:r>
            <a:endParaRPr/>
          </a:p>
        </p:txBody>
      </p:sp>
      <p:sp>
        <p:nvSpPr>
          <p:cNvPr id="475" name="Google Shape;475;p71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Refactor &amp; Check Simplicity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Picking Cherries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067" y="7959133"/>
            <a:ext cx="24283865" cy="465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4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</a:t>
            </a:r>
            <a:r>
              <a:rPr lang="en-GB"/>
              <a:t> File System (LFS)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5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Follow the PRIRP process.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Commit a 100MB+ file.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Try pushing to GitHub and observe the error.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Continue the video and see how to use LFS.</a:t>
            </a:r>
            <a:endParaRPr/>
          </a:p>
        </p:txBody>
      </p:sp>
      <p:sp>
        <p:nvSpPr>
          <p:cNvPr id="496" name="Google Shape;496;p75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Push A Large File</a:t>
            </a:r>
            <a:endParaRPr/>
          </a:p>
        </p:txBody>
      </p:sp>
      <p:pic>
        <p:nvPicPr>
          <p:cNvPr id="497" name="Google Shape;4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4800" y="-725539"/>
            <a:ext cx="10351200" cy="1035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503" name="Google Shape;503;p76"/>
          <p:cNvSpPr txBox="1"/>
          <p:nvPr>
            <p:ph idx="2"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git lfs migrate</a:t>
            </a:r>
            <a:endParaRPr b="1" sz="128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7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Tour of GitHub in 2019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8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Blame &amp; History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GitHub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9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Click “Blame” on any code file in any repo.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Make sure you understand what you’re seeing.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Remember this as a useful tool for later.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Also click “History” button.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Explain the difference in the community.</a:t>
            </a:r>
            <a:endParaRPr/>
          </a:p>
        </p:txBody>
      </p:sp>
      <p:sp>
        <p:nvSpPr>
          <p:cNvPr id="519" name="Google Shape;519;p79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&amp; Interpret a Blame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0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Wrap-up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/>
          <p:nvPr>
            <p:ph type="ctrTitle"/>
          </p:nvPr>
        </p:nvSpPr>
        <p:spPr>
          <a:xfrm>
            <a:off x="1246833" y="2978300"/>
            <a:ext cx="34082400" cy="8210400"/>
          </a:xfrm>
          <a:prstGeom prst="rect">
            <a:avLst/>
          </a:prstGeom>
        </p:spPr>
        <p:txBody>
          <a:bodyPr anchorCtr="0" anchor="b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400"/>
              <a:t>Section 4</a:t>
            </a:r>
            <a:endParaRPr sz="36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0" name="Google Shape;530;p81"/>
          <p:cNvSpPr txBox="1"/>
          <p:nvPr>
            <p:ph idx="1" type="subTitle"/>
          </p:nvPr>
        </p:nvSpPr>
        <p:spPr>
          <a:xfrm>
            <a:off x="1246800" y="11336500"/>
            <a:ext cx="34082400" cy="317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Unity Specific Git &amp; GitHub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2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Introduction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3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Serialisation &amp; Prefabs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4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Watching file changes is more fun than it sounds.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Certainly more fun than watching paint dry!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Play with prefabs, scenes, etc. and watch files.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This will REALLY help you understand Unity.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Will help you in a TEAM environment.</a:t>
            </a:r>
            <a:endParaRPr/>
          </a:p>
        </p:txBody>
      </p:sp>
      <p:sp>
        <p:nvSpPr>
          <p:cNvPr id="546" name="Google Shape;546;p84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 With Prefabs etc.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5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for Unity Plugin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6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Install the plugin from the Asset Store.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Commit the additions to Plugin directory (10MB).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Play with its facilities.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Watch in SourceTree if you wish.</a:t>
            </a:r>
            <a:endParaRPr/>
          </a:p>
        </p:txBody>
      </p:sp>
      <p:sp>
        <p:nvSpPr>
          <p:cNvPr id="557" name="Google Shape;557;p86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Explore GitHub For Unity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Locking Files For Collaboration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 txBox="1"/>
          <p:nvPr>
            <p:ph type="ctrTitle"/>
          </p:nvPr>
        </p:nvSpPr>
        <p:spPr>
          <a:xfrm>
            <a:off x="927733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A branch is just a pointer to a commit</a:t>
            </a:r>
            <a:endParaRPr sz="1900"/>
          </a:p>
        </p:txBody>
      </p:sp>
      <p:sp>
        <p:nvSpPr>
          <p:cNvPr id="568" name="Google Shape;568;p88"/>
          <p:cNvSpPr txBox="1"/>
          <p:nvPr>
            <p:ph idx="2" type="ctrTitle"/>
          </p:nvPr>
        </p:nvSpPr>
        <p:spPr>
          <a:xfrm>
            <a:off x="1246800" y="6181800"/>
            <a:ext cx="340824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Lock &gt; Commit &gt; Unlock.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800">
                <a:solidFill>
                  <a:srgbClr val="F3F3F3"/>
                </a:solidFill>
                <a:latin typeface="Handlee"/>
                <a:ea typeface="Handlee"/>
                <a:cs typeface="Handlee"/>
                <a:sym typeface="Handlee"/>
              </a:rPr>
              <a:t>If you change a locked file, don’t commit it.</a:t>
            </a:r>
            <a:endParaRPr b="1" sz="12800">
              <a:solidFill>
                <a:srgbClr val="F3F3F3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SourceTree (PC)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9"/>
          <p:cNvSpPr txBox="1"/>
          <p:nvPr>
            <p:ph idx="1" type="body"/>
          </p:nvPr>
        </p:nvSpPr>
        <p:spPr>
          <a:xfrm>
            <a:off x="1720056" y="4276128"/>
            <a:ext cx="33288000" cy="14394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Reach out on one of our community sites.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Links in the resources, Discord may be good.</a:t>
            </a:r>
            <a:endParaRPr/>
          </a:p>
          <a:p>
            <a:pPr indent="-9906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800"/>
              <a:buChar char="●"/>
            </a:pPr>
            <a:r>
              <a:rPr lang="en-GB"/>
              <a:t>Practice locking a file and collaborating.</a:t>
            </a:r>
            <a:endParaRPr/>
          </a:p>
        </p:txBody>
      </p:sp>
      <p:sp>
        <p:nvSpPr>
          <p:cNvPr id="574" name="Google Shape;574;p89"/>
          <p:cNvSpPr txBox="1"/>
          <p:nvPr>
            <p:ph type="title"/>
          </p:nvPr>
        </p:nvSpPr>
        <p:spPr>
          <a:xfrm>
            <a:off x="1720056" y="1068188"/>
            <a:ext cx="33288000" cy="2508000"/>
          </a:xfrm>
          <a:prstGeom prst="rect">
            <a:avLst/>
          </a:prstGeom>
        </p:spPr>
        <p:txBody>
          <a:bodyPr anchorCtr="0" anchor="t" bIns="365700" lIns="365700" spcFirstLastPara="1" rIns="365700" wrap="square" tIns="3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Collaborate With Another Student!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0"/>
          <p:cNvSpPr txBox="1"/>
          <p:nvPr>
            <p:ph type="ctrTitle"/>
          </p:nvPr>
        </p:nvSpPr>
        <p:spPr>
          <a:xfrm>
            <a:off x="1246800" y="5966267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Wrap-up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1246800" y="4793500"/>
            <a:ext cx="34082400" cy="8210400"/>
          </a:xfrm>
          <a:prstGeom prst="rect">
            <a:avLst/>
          </a:prstGeom>
        </p:spPr>
        <p:txBody>
          <a:bodyPr anchorCtr="0" anchor="ctr" bIns="365700" lIns="365700" spcFirstLastPara="1" rIns="365700" wrap="square" tIns="36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SourceTree (Mac)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